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60" r:id="rId3"/>
    <p:sldId id="273" r:id="rId4"/>
    <p:sldId id="280" r:id="rId5"/>
    <p:sldId id="278" r:id="rId6"/>
    <p:sldId id="261" r:id="rId7"/>
    <p:sldId id="281" r:id="rId8"/>
    <p:sldId id="27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36" y="-2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6B40-C61F-48CC-BD0F-44D60DE4FBC0}" type="datetimeFigureOut">
              <a:rPr lang="en-US" smtClean="0"/>
              <a:pPr/>
              <a:t>10/22/2020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44F-8C9B-4C35-A588-9892A8754C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youtu.be/5Z6YEcj79u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8915400" cy="12192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bg2">
                    <a:lumMod val="50000"/>
                  </a:schemeClr>
                </a:solidFill>
              </a:rPr>
              <a:t>PACE</a:t>
            </a:r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 ASSEMBLY TOOLS</a:t>
            </a:r>
          </a:p>
        </p:txBody>
      </p:sp>
      <p:pic>
        <p:nvPicPr>
          <p:cNvPr id="5123" name="Picture 3" descr="C:\Users\User\Desktop\xxx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14554"/>
            <a:ext cx="4876800" cy="2514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0" y="5791200"/>
            <a:ext cx="2433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17" descr="C:\Users\User\Desktop\Moun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618" y="5929330"/>
            <a:ext cx="1810662" cy="7552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81848" y="5253351"/>
            <a:ext cx="39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MOUNTZ   PRODUCTS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1370719" cy="1428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528935"/>
            <a:ext cx="483818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MOUNTZ Products</a:t>
            </a:r>
            <a:endParaRPr lang="en-IN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1413064"/>
            <a:ext cx="7143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High end DC Brushless Screwdrivers</a:t>
            </a:r>
            <a:endParaRPr lang="en-IN" sz="24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Torque Tester/Sensor/Calibrator</a:t>
            </a:r>
            <a:endParaRPr lang="en-IN" sz="24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Torque Wrenches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Screw feeder and Screw presenter</a:t>
            </a:r>
            <a:endParaRPr lang="en-IN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C:\Users\User\Desktop\xxx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1185310" cy="842193"/>
          </a:xfrm>
          <a:prstGeom prst="rect">
            <a:avLst/>
          </a:prstGeom>
          <a:noFill/>
        </p:spPr>
      </p:pic>
      <p:pic>
        <p:nvPicPr>
          <p:cNvPr id="7" name="Picture 6" descr="C:\Users\User\Desktop\xxx\BM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357562"/>
            <a:ext cx="1314472" cy="896232"/>
          </a:xfrm>
          <a:prstGeom prst="rect">
            <a:avLst/>
          </a:prstGeom>
          <a:noFill/>
        </p:spPr>
      </p:pic>
      <p:pic>
        <p:nvPicPr>
          <p:cNvPr id="8" name="Picture 7" descr="C:\Users\User\Desktop\xxx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214950"/>
            <a:ext cx="1214446" cy="869543"/>
          </a:xfrm>
          <a:prstGeom prst="rect">
            <a:avLst/>
          </a:prstGeom>
          <a:noFill/>
        </p:spPr>
      </p:pic>
      <p:pic>
        <p:nvPicPr>
          <p:cNvPr id="9" name="Picture 8" descr="C:\Users\User\Desktop\xxx\485-277.01_s500_p1._V79cc1182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72074"/>
            <a:ext cx="1081086" cy="1081086"/>
          </a:xfrm>
          <a:prstGeom prst="rect">
            <a:avLst/>
          </a:prstGeom>
          <a:noFill/>
        </p:spPr>
      </p:pic>
      <p:pic>
        <p:nvPicPr>
          <p:cNvPr id="11" name="Picture 5" descr="C:\Users\User\Desktop\xxx\download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143512"/>
            <a:ext cx="684442" cy="976306"/>
          </a:xfrm>
          <a:prstGeom prst="rect">
            <a:avLst/>
          </a:prstGeom>
          <a:noFill/>
        </p:spPr>
      </p:pic>
      <p:pic>
        <p:nvPicPr>
          <p:cNvPr id="13" name="Picture 3" descr="C:\Users\User\Desktop\xxx\BF Series Image Large V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286124"/>
            <a:ext cx="1205228" cy="1067487"/>
          </a:xfrm>
          <a:prstGeom prst="rect">
            <a:avLst/>
          </a:prstGeom>
          <a:noFill/>
        </p:spPr>
      </p:pic>
      <p:pic>
        <p:nvPicPr>
          <p:cNvPr id="14" name="Picture 17" descr="C:\Users\User\Desktop\Mount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90" y="6143644"/>
            <a:ext cx="1571604" cy="571504"/>
          </a:xfrm>
          <a:prstGeom prst="rect">
            <a:avLst/>
          </a:prstGeom>
          <a:noFill/>
        </p:spPr>
      </p:pic>
      <p:pic>
        <p:nvPicPr>
          <p:cNvPr id="12290" name="Picture 2" descr="Image result for MOUNTZ screwfee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357562"/>
            <a:ext cx="1149889" cy="1208068"/>
          </a:xfrm>
          <a:prstGeom prst="rect">
            <a:avLst/>
          </a:prstGeom>
          <a:noFill/>
        </p:spPr>
      </p:pic>
      <p:pic>
        <p:nvPicPr>
          <p:cNvPr id="12292" name="Picture 4" descr="Image result for MOUNTZ Rotary Senso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4643446"/>
            <a:ext cx="1071570" cy="1001684"/>
          </a:xfrm>
          <a:prstGeom prst="rect">
            <a:avLst/>
          </a:prstGeom>
          <a:noFill/>
        </p:spPr>
      </p:pic>
      <p:pic>
        <p:nvPicPr>
          <p:cNvPr id="12294" name="Picture 6" descr="Image result for MOUNTZ Torque Validat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3357562"/>
            <a:ext cx="1440713" cy="976308"/>
          </a:xfrm>
          <a:prstGeom prst="rect">
            <a:avLst/>
          </a:prstGeom>
          <a:noFill/>
        </p:spPr>
      </p:pic>
      <p:pic>
        <p:nvPicPr>
          <p:cNvPr id="15" name="Picture 14" descr="PAT_Logo_Final-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844" y="142852"/>
            <a:ext cx="1442157" cy="1428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71604" y="5214950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 </a:t>
            </a:r>
            <a:endParaRPr lang="en-IN" sz="2800" dirty="0"/>
          </a:p>
        </p:txBody>
      </p:sp>
      <p:sp>
        <p:nvSpPr>
          <p:cNvPr id="26" name="Rectangle 25"/>
          <p:cNvSpPr/>
          <p:nvPr/>
        </p:nvSpPr>
        <p:spPr>
          <a:xfrm>
            <a:off x="1571604" y="457200"/>
            <a:ext cx="75840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MOUNTZ  </a:t>
            </a:r>
            <a:r>
              <a:rPr lang="en-IN" sz="41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IN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3200" dirty="0" smtClean="0"/>
              <a:t>DC BRUSHLESS ESD  </a:t>
            </a:r>
            <a:endParaRPr lang="en-IN" sz="3200" dirty="0"/>
          </a:p>
        </p:txBody>
      </p:sp>
      <p:pic>
        <p:nvPicPr>
          <p:cNvPr id="11266" name="Picture 2" descr="Image result for MOUNTZ screwd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63649"/>
            <a:ext cx="4094333" cy="2594045"/>
          </a:xfrm>
          <a:prstGeom prst="rect">
            <a:avLst/>
          </a:prstGeom>
          <a:noFill/>
        </p:spPr>
      </p:pic>
      <p:pic>
        <p:nvPicPr>
          <p:cNvPr id="10" name="Picture 17" descr="C:\Users\User\Desktop\Moun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90" y="6143644"/>
            <a:ext cx="1571604" cy="5715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7686" y="1469113"/>
            <a:ext cx="3776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1)Brushless Electric Screwdriver</a:t>
            </a:r>
          </a:p>
          <a:p>
            <a:r>
              <a:rPr lang="en-US" dirty="0" smtClean="0"/>
              <a:t>2)ESD Electric Screwdriver</a:t>
            </a:r>
          </a:p>
          <a:p>
            <a:r>
              <a:rPr lang="en-US" dirty="0" smtClean="0"/>
              <a:t>3)Soft-Start Electric Screwdriver</a:t>
            </a:r>
          </a:p>
          <a:p>
            <a:r>
              <a:rPr lang="en-US" dirty="0" smtClean="0"/>
              <a:t>4)Robotic Electric Screwdriver</a:t>
            </a:r>
          </a:p>
          <a:p>
            <a:r>
              <a:rPr lang="en-US" dirty="0" smtClean="0"/>
              <a:t>5)Clean Room Electric     Screwdriver</a:t>
            </a:r>
          </a:p>
          <a:p>
            <a:r>
              <a:rPr lang="en-US" dirty="0" smtClean="0"/>
              <a:t>6)Vacuum Electric screwdriver</a:t>
            </a:r>
          </a:p>
          <a:p>
            <a:r>
              <a:rPr lang="en-US" dirty="0" smtClean="0"/>
              <a:t>7)Cordless Electric screwdriver</a:t>
            </a:r>
            <a:endParaRPr lang="en-IN" dirty="0"/>
          </a:p>
        </p:txBody>
      </p:sp>
      <p:pic>
        <p:nvPicPr>
          <p:cNvPr id="8" name="Picture 7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1370719" cy="134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00364" y="1659285"/>
            <a:ext cx="578647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IN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DC Brushless Motors provides Durability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Over  Heat Protection(OHP) &amp; Over     Current Protection(OCP)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External Torque adjustment scale</a:t>
            </a:r>
            <a:endParaRPr lang="en-IN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457200"/>
            <a:ext cx="716253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MOUNTZ  -E</a:t>
            </a:r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 drive DC Torque Control System</a:t>
            </a:r>
            <a:r>
              <a:rPr lang="en-IN" sz="25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N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9058" y="4429132"/>
            <a:ext cx="48577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7" descr="C:\Users\User\Desktop\Moun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90" y="6143644"/>
            <a:ext cx="1571604" cy="571504"/>
          </a:xfrm>
          <a:prstGeom prst="rect">
            <a:avLst/>
          </a:prstGeom>
          <a:noFill/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1857388" cy="1857389"/>
          </a:xfrm>
          <a:prstGeom prst="rect">
            <a:avLst/>
          </a:prstGeom>
          <a:noFill/>
        </p:spPr>
      </p:pic>
      <p:pic>
        <p:nvPicPr>
          <p:cNvPr id="10243" name="Picture 22" descr="image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71941"/>
            <a:ext cx="1571636" cy="12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720" y="285728"/>
            <a:ext cx="1299281" cy="12858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71604" y="606492"/>
            <a:ext cx="8308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MOUNTZ –</a:t>
            </a: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</a:rPr>
              <a:t>DC Electric Screwdriver system</a:t>
            </a:r>
          </a:p>
          <a:p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Compliance to  4.0</a:t>
            </a:r>
            <a:r>
              <a:rPr lang="en-IN" sz="25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en-IN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17" descr="C:\Users\User\Desktop\Moun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90" y="6143644"/>
            <a:ext cx="1571604" cy="571504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844516"/>
            <a:ext cx="3071834" cy="18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43306" y="1928802"/>
            <a:ext cx="52149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Features:-</a:t>
            </a:r>
          </a:p>
          <a:p>
            <a:r>
              <a:rPr lang="en-IN" dirty="0" smtClean="0"/>
              <a:t>1)I</a:t>
            </a:r>
            <a:r>
              <a:rPr lang="en-IN" sz="1400" dirty="0" smtClean="0"/>
              <a:t>ncrease productivity with one tool instead of 2 - 8 tools. Provides a consistent repeatable process control and eliminates potential variations.</a:t>
            </a:r>
          </a:p>
          <a:p>
            <a:endParaRPr lang="en-IN" sz="1400" dirty="0" smtClean="0"/>
          </a:p>
          <a:p>
            <a:r>
              <a:rPr lang="en-US" sz="1400" dirty="0" smtClean="0"/>
              <a:t>2)</a:t>
            </a:r>
            <a:r>
              <a:rPr lang="en-IN" sz="1400" dirty="0" smtClean="0"/>
              <a:t> Traceability and error-proofing. Real time monitoring. Swiss DC servo motor provides precise, accurate and repeatable torque control.</a:t>
            </a:r>
          </a:p>
          <a:p>
            <a:endParaRPr lang="en-IN" sz="1400" dirty="0" smtClean="0"/>
          </a:p>
          <a:p>
            <a:r>
              <a:rPr lang="en-US" sz="1400" dirty="0" smtClean="0"/>
              <a:t>3)</a:t>
            </a:r>
            <a:r>
              <a:rPr lang="en-IN" sz="1400" dirty="0" smtClean="0"/>
              <a:t> Digital I/O signals for communication with external devices such as PLC.</a:t>
            </a:r>
          </a:p>
          <a:p>
            <a:endParaRPr lang="en-IN" sz="1400" dirty="0" smtClean="0"/>
          </a:p>
          <a:p>
            <a:r>
              <a:rPr lang="en-US" sz="1400" dirty="0" smtClean="0"/>
              <a:t>4)</a:t>
            </a:r>
            <a:r>
              <a:rPr lang="en-IN" sz="1400" dirty="0" smtClean="0"/>
              <a:t> Up to 15 process sequences with 10 program steps</a:t>
            </a:r>
          </a:p>
          <a:p>
            <a:endParaRPr lang="en-IN" sz="1400" dirty="0" smtClean="0"/>
          </a:p>
          <a:p>
            <a:r>
              <a:rPr lang="en-US" sz="1400" dirty="0" smtClean="0"/>
              <a:t>5)</a:t>
            </a:r>
            <a:r>
              <a:rPr lang="en-IN" sz="1400" dirty="0" smtClean="0"/>
              <a:t> Collect and save all fastening data on SD memory card.</a:t>
            </a:r>
          </a:p>
          <a:p>
            <a:endParaRPr lang="en-IN" sz="1400" dirty="0" smtClean="0"/>
          </a:p>
          <a:p>
            <a:r>
              <a:rPr lang="en-US" sz="1400" dirty="0" smtClean="0"/>
              <a:t>6)</a:t>
            </a:r>
            <a:r>
              <a:rPr lang="en-IN" sz="1400" dirty="0" smtClean="0"/>
              <a:t> Fastening torque data analysis (Standard Deviation, Mean, Average, CP, CPK ) with TPM (Torque Process Monitoring) Touch Screen accessory option.`</a:t>
            </a:r>
            <a:endParaRPr lang="en-IN" sz="1400" dirty="0"/>
          </a:p>
        </p:txBody>
      </p:sp>
      <p:sp>
        <p:nvSpPr>
          <p:cNvPr id="8195" name="AutoShape 3" descr="Image result for MOUNTZ Rotary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7" name="AutoShape 5" descr="Image result for MOUNTZ Rotary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9" name="AutoShape 7" descr="Image result for MOUNTZ Rotary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785926"/>
            <a:ext cx="30718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1071570" cy="11430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71670" y="571480"/>
            <a:ext cx="7315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MOUNTZ-</a:t>
            </a: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Torque Testers/Sensors</a:t>
            </a:r>
            <a:endParaRPr lang="en-IN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17" descr="C:\Users\User\Desktop\Moun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90" y="6143644"/>
            <a:ext cx="1571604" cy="571504"/>
          </a:xfrm>
          <a:prstGeom prst="rect">
            <a:avLst/>
          </a:prstGeom>
          <a:noFill/>
        </p:spPr>
      </p:pic>
      <p:pic>
        <p:nvPicPr>
          <p:cNvPr id="10" name="Picture 3" descr="C:\Users\User\Desktop\xxx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7186"/>
            <a:ext cx="1000132" cy="710620"/>
          </a:xfrm>
          <a:prstGeom prst="rect">
            <a:avLst/>
          </a:prstGeom>
          <a:noFill/>
        </p:spPr>
      </p:pic>
      <p:pic>
        <p:nvPicPr>
          <p:cNvPr id="13" name="Picture 6" descr="C:\Users\User\Desktop\xxx\BM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14752"/>
            <a:ext cx="1143008" cy="779324"/>
          </a:xfrm>
          <a:prstGeom prst="rect">
            <a:avLst/>
          </a:prstGeom>
          <a:noFill/>
        </p:spPr>
      </p:pic>
      <p:pic>
        <p:nvPicPr>
          <p:cNvPr id="14" name="Picture 7" descr="C:\Users\User\Desktop\xxx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1157774" cy="828966"/>
          </a:xfrm>
          <a:prstGeom prst="rect">
            <a:avLst/>
          </a:prstGeom>
          <a:noFill/>
        </p:spPr>
      </p:pic>
      <p:pic>
        <p:nvPicPr>
          <p:cNvPr id="15" name="Picture 5" descr="C:\Users\User\Desktop\xxx\download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572008"/>
            <a:ext cx="851390" cy="12144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4349" y="622019"/>
            <a:ext cx="47149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600" dirty="0" smtClean="0"/>
              <a:t>EZ-</a:t>
            </a:r>
            <a:r>
              <a:rPr lang="en-US" sz="1600" dirty="0" err="1" smtClean="0"/>
              <a:t>TorQ</a:t>
            </a:r>
            <a:r>
              <a:rPr lang="en-US" sz="1600" dirty="0" smtClean="0"/>
              <a:t> Series ( </a:t>
            </a:r>
            <a:r>
              <a:rPr lang="en-US" sz="1600" dirty="0" err="1" smtClean="0"/>
              <a:t>Upto</a:t>
            </a:r>
            <a:r>
              <a:rPr lang="en-US" sz="1600" dirty="0" smtClean="0"/>
              <a:t> 17 Nm)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LTT series(</a:t>
            </a:r>
            <a:r>
              <a:rPr lang="en-US" sz="1600" dirty="0" err="1" smtClean="0"/>
              <a:t>Upto</a:t>
            </a:r>
            <a:r>
              <a:rPr lang="en-US" sz="1600" dirty="0" smtClean="0"/>
              <a:t> 339 Nm)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BMX Sensor(</a:t>
            </a:r>
            <a:r>
              <a:rPr lang="en-US" sz="1600" dirty="0" err="1" smtClean="0"/>
              <a:t>Upto</a:t>
            </a:r>
            <a:r>
              <a:rPr lang="en-US" sz="1600" dirty="0" smtClean="0"/>
              <a:t> 27116Nm)</a:t>
            </a:r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600" dirty="0" smtClean="0"/>
              <a:t>Low Torque  Ranges(Electric Screwdriver)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Medium Torque ranges(Oil Pulse Tools)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High Torque Ranges(Direct drive and DC NR)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18" name="Picture 4" descr="Image result for MOUNTZ Rotary Sens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857496"/>
            <a:ext cx="1000132" cy="1071570"/>
          </a:xfrm>
          <a:prstGeom prst="rect">
            <a:avLst/>
          </a:prstGeom>
          <a:noFill/>
        </p:spPr>
      </p:pic>
      <p:sp>
        <p:nvSpPr>
          <p:cNvPr id="19" name="Left-Right Arrow 18"/>
          <p:cNvSpPr/>
          <p:nvPr/>
        </p:nvSpPr>
        <p:spPr>
          <a:xfrm>
            <a:off x="2500298" y="1714488"/>
            <a:ext cx="3714776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lowchart: Alternate Process 21"/>
          <p:cNvSpPr/>
          <p:nvPr/>
        </p:nvSpPr>
        <p:spPr>
          <a:xfrm>
            <a:off x="785786" y="1714488"/>
            <a:ext cx="1500198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</a:t>
            </a:r>
            <a:endParaRPr lang="en-IN" dirty="0"/>
          </a:p>
        </p:txBody>
      </p:sp>
      <p:sp>
        <p:nvSpPr>
          <p:cNvPr id="23" name="Flowchart: Alternate Process 22"/>
          <p:cNvSpPr/>
          <p:nvPr/>
        </p:nvSpPr>
        <p:spPr>
          <a:xfrm flipH="1">
            <a:off x="6429388" y="1714488"/>
            <a:ext cx="2428892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DYNAMIC/ROTARY </a:t>
            </a:r>
            <a:endParaRPr lang="en-IN" dirty="0"/>
          </a:p>
        </p:txBody>
      </p:sp>
      <p:pic>
        <p:nvPicPr>
          <p:cNvPr id="7170" name="Picture 2" descr="Image result for MOUNTZ Rotary Sens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2843985"/>
            <a:ext cx="1071570" cy="1370833"/>
          </a:xfrm>
          <a:prstGeom prst="rect">
            <a:avLst/>
          </a:prstGeom>
          <a:noFill/>
        </p:spPr>
      </p:pic>
      <p:pic>
        <p:nvPicPr>
          <p:cNvPr id="16" name="Picture 15" descr="PAT_Logo_Final-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282" y="142852"/>
            <a:ext cx="1357322" cy="11430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0" y="415333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2">
                    <a:lumMod val="50000"/>
                  </a:schemeClr>
                </a:solidFill>
              </a:rPr>
              <a:t>MOUNTZ-</a:t>
            </a:r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</a:rPr>
              <a:t>Screw feeder/ Screw presenter</a:t>
            </a:r>
            <a:endParaRPr lang="en-IN" dirty="0"/>
          </a:p>
        </p:txBody>
      </p:sp>
      <p:pic>
        <p:nvPicPr>
          <p:cNvPr id="1026" name="Picture 2" descr="Image result for MOUNTZ   HS-40 Fee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1843423" cy="2380343"/>
          </a:xfrm>
          <a:prstGeom prst="rect">
            <a:avLst/>
          </a:prstGeom>
          <a:noFill/>
        </p:spPr>
      </p:pic>
      <p:pic>
        <p:nvPicPr>
          <p:cNvPr id="1028" name="Picture 4" descr="Image result for MOUNTZ   fee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2500330" cy="2626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4572008"/>
            <a:ext cx="6418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know more about above products please click below</a:t>
            </a:r>
          </a:p>
          <a:p>
            <a:endParaRPr lang="en-US" dirty="0" smtClean="0"/>
          </a:p>
          <a:p>
            <a:r>
              <a:rPr lang="en-IN" b="1" u="sng" dirty="0" smtClean="0">
                <a:hlinkClick r:id="rId4"/>
              </a:rPr>
              <a:t>https://youtu.be/5Z6YEcj79uU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7" name="Picture 6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1227843" cy="12858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PAT A NAME TO RECOGNIZE</a:t>
            </a:r>
          </a:p>
        </p:txBody>
      </p:sp>
      <p:pic>
        <p:nvPicPr>
          <p:cNvPr id="5" name="Picture 2" descr="H:\PAT_AL_MBP_OEM_WORKSHOP_FEB_7_2018\DSCN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029200" cy="5181600"/>
          </a:xfrm>
          <a:prstGeom prst="rect">
            <a:avLst/>
          </a:prstGeom>
          <a:noFill/>
        </p:spPr>
      </p:pic>
      <p:pic>
        <p:nvPicPr>
          <p:cNvPr id="7" name="Picture 6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156405" cy="11430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xxx\introduction-2789965_960_72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71612"/>
            <a:ext cx="5791200" cy="5791199"/>
          </a:xfrm>
          <a:prstGeom prst="rect">
            <a:avLst/>
          </a:prstGeom>
          <a:noFill/>
        </p:spPr>
      </p:pic>
      <p:pic>
        <p:nvPicPr>
          <p:cNvPr id="2560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7723</TotalTime>
  <Words>272</Words>
  <Application>Microsoft Office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            PACE ASSEMBLY TOOLS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ASSEMBLY TOOLS</dc:title>
  <dc:creator>User</dc:creator>
  <cp:lastModifiedBy>HP</cp:lastModifiedBy>
  <cp:revision>176</cp:revision>
  <dcterms:created xsi:type="dcterms:W3CDTF">2006-08-16T00:00:00Z</dcterms:created>
  <dcterms:modified xsi:type="dcterms:W3CDTF">2020-10-22T16:00:45Z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2003587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